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76820-DA23-4CCA-9EF6-3877C422072F}" type="datetimeFigureOut">
              <a:rPr lang="en-US"/>
              <a:pPr>
                <a:defRPr/>
              </a:pPr>
              <a:t>2/18/2013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7AB70-1CE1-428C-B255-74EF416466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20DBC-C974-4EF2-AE89-ED8852EA7F24}" type="datetimeFigureOut">
              <a:rPr lang="en-US"/>
              <a:pPr>
                <a:defRPr/>
              </a:pPr>
              <a:t>2/18/2013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0DCA4-B3DC-4C66-B243-D2804D6840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DB63F-4FD9-4CAE-8F5A-B2834AADCB17}" type="datetimeFigureOut">
              <a:rPr lang="en-US"/>
              <a:pPr>
                <a:defRPr/>
              </a:pPr>
              <a:t>2/18/2013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74EB5-5E1E-4D86-9A27-92B8874108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D91EC-5824-4992-92CD-55DD680C9DCE}" type="datetimeFigureOut">
              <a:rPr lang="en-US"/>
              <a:pPr>
                <a:defRPr/>
              </a:pPr>
              <a:t>2/18/2013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DFCFD-2ED4-402C-91A6-92639E6017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29992-E017-41DA-A169-94E633457A72}" type="datetimeFigureOut">
              <a:rPr lang="en-US"/>
              <a:pPr>
                <a:defRPr/>
              </a:pPr>
              <a:t>2/18/2013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F8364-41E1-4427-9107-2D3E6666CB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15984-698A-4605-92EC-40E26FA0B469}" type="datetimeFigureOut">
              <a:rPr lang="en-US"/>
              <a:pPr>
                <a:defRPr/>
              </a:pPr>
              <a:t>2/18/2013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3B3E4-BD97-44F8-8209-63BDBE28C8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F146E-F161-462A-A6E3-06F3A96C0C85}" type="datetimeFigureOut">
              <a:rPr lang="en-US"/>
              <a:pPr>
                <a:defRPr/>
              </a:pPr>
              <a:t>2/18/2013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6C5E83-DEC0-497E-AAD8-B3548C735F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0E852-049E-46E7-A368-23CE7C560D0C}" type="datetimeFigureOut">
              <a:rPr lang="en-US"/>
              <a:pPr>
                <a:defRPr/>
              </a:pPr>
              <a:t>2/18/2013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4621C-16F0-43D0-BF2C-C2AEB5EAE4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05180-0500-4F9C-966C-5EC109B1E3F4}" type="datetimeFigureOut">
              <a:rPr lang="en-US"/>
              <a:pPr>
                <a:defRPr/>
              </a:pPr>
              <a:t>2/18/2013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272C0-56E0-4462-B57E-7CF3531A6F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BA013-666C-4C67-BAA0-3A66FC03A37C}" type="datetimeFigureOut">
              <a:rPr lang="en-US"/>
              <a:pPr>
                <a:defRPr/>
              </a:pPr>
              <a:t>2/18/2013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704FA-498A-4783-B269-1F1C036FF6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7110F-3A88-408A-B323-E7E45C56BD96}" type="datetimeFigureOut">
              <a:rPr lang="en-US"/>
              <a:pPr>
                <a:defRPr/>
              </a:pPr>
              <a:t>2/18/2013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E47AC-62C2-423E-813C-F7A1E64FC4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BD44A3E-5A5F-4491-BC71-DA01161E9991}" type="datetimeFigureOut">
              <a:rPr lang="en-US"/>
              <a:pPr>
                <a:defRPr/>
              </a:pPr>
              <a:t>2/18/2013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3018DBD-AE3F-41C8-9574-C18608A998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  <p:pic>
        <p:nvPicPr>
          <p:cNvPr id="13315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TextBox 4"/>
          <p:cNvSpPr txBox="1">
            <a:spLocks noChangeArrowheads="1"/>
          </p:cNvSpPr>
          <p:nvPr/>
        </p:nvSpPr>
        <p:spPr bwMode="auto">
          <a:xfrm>
            <a:off x="2438400" y="1828800"/>
            <a:ext cx="5334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7200" b="1" dirty="0">
                <a:latin typeface="Andalus"/>
                <a:ea typeface="Andalus"/>
                <a:cs typeface="Andalus"/>
              </a:rPr>
              <a:t>Information Literacy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TextBox 2"/>
          <p:cNvSpPr txBox="1">
            <a:spLocks noChangeArrowheads="1"/>
          </p:cNvSpPr>
          <p:nvPr/>
        </p:nvSpPr>
        <p:spPr bwMode="auto">
          <a:xfrm>
            <a:off x="1905000" y="1371600"/>
            <a:ext cx="54102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800" dirty="0">
                <a:latin typeface="Andalus"/>
                <a:ea typeface="Andalus"/>
                <a:cs typeface="Andalus"/>
              </a:rPr>
              <a:t>Information is acquired by being told or from reading.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905000" y="1371600"/>
            <a:ext cx="54102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800" dirty="0">
                <a:latin typeface="Andalus"/>
                <a:ea typeface="Andalus"/>
                <a:cs typeface="Andalus"/>
              </a:rPr>
              <a:t>Knowledge is acquired by</a:t>
            </a:r>
          </a:p>
          <a:p>
            <a:pPr algn="ctr"/>
            <a:r>
              <a:rPr lang="en-US" sz="4800" b="1" dirty="0">
                <a:solidFill>
                  <a:srgbClr val="FF0000"/>
                </a:solidFill>
                <a:latin typeface="Andalus"/>
                <a:ea typeface="Andalus"/>
                <a:cs typeface="Andalus"/>
              </a:rPr>
              <a:t>THINKING!!!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8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71713" y="2895600"/>
            <a:ext cx="4676775" cy="164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extBox 4"/>
          <p:cNvSpPr txBox="1">
            <a:spLocks noChangeArrowheads="1"/>
          </p:cNvSpPr>
          <p:nvPr/>
        </p:nvSpPr>
        <p:spPr bwMode="auto">
          <a:xfrm>
            <a:off x="2819400" y="1524000"/>
            <a:ext cx="36957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 b="1" dirty="0">
                <a:solidFill>
                  <a:srgbClr val="FF0000"/>
                </a:solidFill>
                <a:latin typeface="Andalus"/>
                <a:ea typeface="Andalus"/>
                <a:cs typeface="Andalus"/>
              </a:rPr>
              <a:t>THINK!!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extBox 4"/>
          <p:cNvSpPr txBox="1">
            <a:spLocks noChangeArrowheads="1"/>
          </p:cNvSpPr>
          <p:nvPr/>
        </p:nvSpPr>
        <p:spPr bwMode="auto">
          <a:xfrm>
            <a:off x="838200" y="2590800"/>
            <a:ext cx="77724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>
                <a:latin typeface="Andalus" pitchFamily="18" charset="-78"/>
                <a:cs typeface="Andalus" pitchFamily="18" charset="-78"/>
              </a:rPr>
              <a:t>Nockowitz, Stacy. "Information 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Literacy: </a:t>
            </a:r>
            <a:r>
              <a:rPr lang="en-US" sz="2800" dirty="0">
                <a:latin typeface="Andalus" pitchFamily="18" charset="-78"/>
                <a:cs typeface="Andalus" pitchFamily="18" charset="-78"/>
              </a:rPr>
              <a:t>Crucial Skills for Students Right in 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Your </a:t>
            </a:r>
            <a:r>
              <a:rPr lang="en-US" sz="2800" dirty="0">
                <a:latin typeface="Andalus" pitchFamily="18" charset="-78"/>
                <a:cs typeface="Andalus" pitchFamily="18" charset="-78"/>
              </a:rPr>
              <a:t>Classroom." eTech Conference. Annual Meeting of the eTech Ohio 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Conference</a:t>
            </a:r>
            <a:r>
              <a:rPr lang="en-US" sz="2800" dirty="0">
                <a:latin typeface="Andalus" pitchFamily="18" charset="-78"/>
                <a:cs typeface="Andalus" pitchFamily="18" charset="-78"/>
              </a:rPr>
              <a:t>. Columbus Convention Center, Columbus, Ohio. 12 Feb. 2013. 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Print</a:t>
            </a:r>
            <a:r>
              <a:rPr lang="en-US" sz="2800" dirty="0">
                <a:latin typeface="Andalus" pitchFamily="18" charset="-78"/>
                <a:cs typeface="Andalus" pitchFamily="18" charset="-78"/>
              </a:rPr>
              <a:t>. </a:t>
            </a:r>
            <a:br>
              <a:rPr lang="en-US" sz="2800" dirty="0">
                <a:latin typeface="Andalus" pitchFamily="18" charset="-78"/>
                <a:cs typeface="Andalus" pitchFamily="18" charset="-78"/>
              </a:rPr>
            </a:br>
            <a:endParaRPr lang="en-US" sz="2800" b="1" dirty="0">
              <a:solidFill>
                <a:schemeClr val="bg1">
                  <a:lumMod val="50000"/>
                </a:schemeClr>
              </a:solidFill>
              <a:latin typeface="Andalus" pitchFamily="18" charset="-78"/>
              <a:ea typeface="Andalus"/>
              <a:cs typeface="Andalus" pitchFamily="18" charset="-7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52600" y="1403820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Bibliography</a:t>
            </a:r>
            <a:endParaRPr lang="en-US" sz="3600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5976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676400" y="1524000"/>
            <a:ext cx="6324600" cy="4524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ndalus" pitchFamily="18" charset="-78"/>
                <a:cs typeface="Andalus" pitchFamily="18" charset="-78"/>
              </a:rPr>
              <a:t>The ability to </a:t>
            </a:r>
            <a:r>
              <a:rPr lang="en-US" sz="3600" dirty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recognize</a:t>
            </a:r>
            <a:r>
              <a:rPr lang="en-US" sz="3600" dirty="0">
                <a:latin typeface="Andalus" pitchFamily="18" charset="-78"/>
                <a:cs typeface="Andalus" pitchFamily="18" charset="-78"/>
              </a:rPr>
              <a:t> when information is needed.  To </a:t>
            </a:r>
            <a:r>
              <a:rPr lang="en-US" sz="3600" dirty="0">
                <a:solidFill>
                  <a:schemeClr val="accent3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locate</a:t>
            </a:r>
            <a:r>
              <a:rPr lang="en-US" sz="3600" dirty="0">
                <a:latin typeface="Andalus" pitchFamily="18" charset="-78"/>
                <a:cs typeface="Andalus" pitchFamily="18" charset="-78"/>
              </a:rPr>
              <a:t>, </a:t>
            </a:r>
            <a:r>
              <a:rPr lang="en-US" sz="3600" dirty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evaluate</a:t>
            </a:r>
            <a:r>
              <a:rPr lang="en-US" sz="3600" dirty="0">
                <a:latin typeface="Andalus" pitchFamily="18" charset="-78"/>
                <a:cs typeface="Andalus" pitchFamily="18" charset="-78"/>
              </a:rPr>
              <a:t>, and effectively and ethically </a:t>
            </a:r>
            <a:r>
              <a:rPr lang="en-US" sz="3600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use</a:t>
            </a:r>
            <a:r>
              <a:rPr lang="en-US" sz="3600" dirty="0">
                <a:latin typeface="Andalus" pitchFamily="18" charset="-78"/>
                <a:cs typeface="Andalus" pitchFamily="18" charset="-78"/>
              </a:rPr>
              <a:t> the needed information.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>
              <a:latin typeface="Andalus" pitchFamily="18" charset="-78"/>
              <a:cs typeface="Andalus" pitchFamily="18" charset="-7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Andalus" pitchFamily="18" charset="-78"/>
                <a:cs typeface="Andalus" pitchFamily="18" charset="-78"/>
              </a:rPr>
              <a:t>– American Library Association.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81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TextBox 3"/>
          <p:cNvSpPr txBox="1">
            <a:spLocks noChangeArrowheads="1"/>
          </p:cNvSpPr>
          <p:nvPr/>
        </p:nvSpPr>
        <p:spPr bwMode="auto">
          <a:xfrm>
            <a:off x="2362200" y="1371600"/>
            <a:ext cx="43434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dirty="0">
                <a:latin typeface="Andalus"/>
                <a:ea typeface="Andalus"/>
                <a:cs typeface="Andalus"/>
              </a:rPr>
              <a:t>Define your information need.</a:t>
            </a:r>
          </a:p>
          <a:p>
            <a:endParaRPr lang="en-US" dirty="0">
              <a:latin typeface="Calibri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819400" y="3144838"/>
            <a:ext cx="3810000" cy="209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latin typeface="Andalus"/>
                <a:ea typeface="Andalus"/>
                <a:cs typeface="Andalus"/>
              </a:rPr>
              <a:t>What are you actually researching?  Focus your topic.  Generate thoughtful questions.</a:t>
            </a:r>
          </a:p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TextBox 2"/>
          <p:cNvSpPr txBox="1">
            <a:spLocks noChangeArrowheads="1"/>
          </p:cNvSpPr>
          <p:nvPr/>
        </p:nvSpPr>
        <p:spPr bwMode="auto">
          <a:xfrm>
            <a:off x="2590800" y="1295400"/>
            <a:ext cx="3810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dirty="0">
                <a:latin typeface="Andalus"/>
                <a:ea typeface="Andalus"/>
                <a:cs typeface="Andalus"/>
              </a:rPr>
              <a:t>Locate the information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124200" y="2590800"/>
            <a:ext cx="32766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800" dirty="0">
                <a:latin typeface="Andalus"/>
                <a:ea typeface="Andalus"/>
                <a:cs typeface="Andalus"/>
              </a:rPr>
              <a:t>Identify keywords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800" dirty="0">
                <a:latin typeface="Andalus"/>
                <a:ea typeface="Andalus"/>
                <a:cs typeface="Andalus"/>
              </a:rPr>
              <a:t>Search correctly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800" dirty="0">
                <a:latin typeface="Andalus"/>
                <a:ea typeface="Andalus"/>
                <a:cs typeface="Andalus"/>
              </a:rPr>
              <a:t>Know the best resources out there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352800" y="5105400"/>
            <a:ext cx="3048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Andalus"/>
                <a:ea typeface="Andalus"/>
                <a:cs typeface="Andalus"/>
              </a:rPr>
              <a:t>Some are better than others!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81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TextBox 3"/>
          <p:cNvSpPr txBox="1">
            <a:spLocks noChangeArrowheads="1"/>
          </p:cNvSpPr>
          <p:nvPr/>
        </p:nvSpPr>
        <p:spPr bwMode="auto">
          <a:xfrm>
            <a:off x="2895600" y="1371600"/>
            <a:ext cx="32766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dirty="0">
                <a:latin typeface="Andalus"/>
                <a:ea typeface="Andalus"/>
                <a:cs typeface="Andalus"/>
              </a:rPr>
              <a:t>Evaluate what you find.</a:t>
            </a:r>
          </a:p>
          <a:p>
            <a:endParaRPr lang="en-US" dirty="0">
              <a:latin typeface="Calibri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590800" y="3124200"/>
            <a:ext cx="3810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>
                <a:latin typeface="Andalus"/>
                <a:ea typeface="Andalus"/>
                <a:cs typeface="Andalus"/>
              </a:rPr>
              <a:t>Identify a site’s purpose, bias, authority, accuracy.</a:t>
            </a:r>
          </a:p>
          <a:p>
            <a:pPr algn="ctr"/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81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TextBox 3"/>
          <p:cNvSpPr txBox="1">
            <a:spLocks noChangeArrowheads="1"/>
          </p:cNvSpPr>
          <p:nvPr/>
        </p:nvSpPr>
        <p:spPr bwMode="auto">
          <a:xfrm>
            <a:off x="1981200" y="609600"/>
            <a:ext cx="487680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dirty="0">
                <a:latin typeface="Andalus"/>
                <a:ea typeface="Andalus"/>
                <a:cs typeface="Andalus"/>
              </a:rPr>
              <a:t>Effectively and ethically use what you find</a:t>
            </a:r>
          </a:p>
          <a:p>
            <a:endParaRPr lang="en-US" dirty="0"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7400" y="2590800"/>
            <a:ext cx="4724400" cy="421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latin typeface="Andalus" pitchFamily="18" charset="-78"/>
                <a:cs typeface="Andalus" pitchFamily="18" charset="-78"/>
              </a:rPr>
              <a:t>Compare information from different sources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latin typeface="Andalus" pitchFamily="18" charset="-78"/>
                <a:cs typeface="Andalus" pitchFamily="18" charset="-78"/>
              </a:rPr>
              <a:t>Look for trends and patterns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latin typeface="Andalus" pitchFamily="18" charset="-78"/>
                <a:cs typeface="Andalus" pitchFamily="18" charset="-78"/>
              </a:rPr>
              <a:t>Begin to draw conclusions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latin typeface="Andalus" pitchFamily="18" charset="-78"/>
                <a:cs typeface="Andalus" pitchFamily="18" charset="-78"/>
              </a:rPr>
              <a:t>Be respectful of copyright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latin typeface="Andalus" pitchFamily="18" charset="-78"/>
                <a:cs typeface="Andalus" pitchFamily="18" charset="-78"/>
              </a:rPr>
              <a:t>Cite your sources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latin typeface="Andalus" pitchFamily="18" charset="-78"/>
                <a:cs typeface="Andalus" pitchFamily="18" charset="-78"/>
              </a:rPr>
              <a:t>Don’t plagiarize!!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TextBox 2"/>
          <p:cNvSpPr txBox="1">
            <a:spLocks noChangeArrowheads="1"/>
          </p:cNvSpPr>
          <p:nvPr/>
        </p:nvSpPr>
        <p:spPr bwMode="auto">
          <a:xfrm>
            <a:off x="1676400" y="685800"/>
            <a:ext cx="5867400" cy="535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dirty="0">
                <a:latin typeface="Andalus"/>
                <a:ea typeface="Andalus"/>
                <a:cs typeface="Andalus"/>
              </a:rPr>
              <a:t>Independent students who have high level information literacy skills have</a:t>
            </a:r>
          </a:p>
          <a:p>
            <a:pPr algn="ctr"/>
            <a:endParaRPr lang="en-US" sz="3600" dirty="0">
              <a:latin typeface="Andalus"/>
              <a:ea typeface="Andalus"/>
              <a:cs typeface="Andalus"/>
            </a:endParaRPr>
          </a:p>
          <a:p>
            <a:pPr algn="ctr"/>
            <a:r>
              <a:rPr lang="en-US" sz="3600" dirty="0">
                <a:latin typeface="Andalus"/>
                <a:ea typeface="Andalus"/>
                <a:cs typeface="Andalus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Andalus"/>
                <a:ea typeface="Andalus"/>
                <a:cs typeface="Andalus"/>
              </a:rPr>
              <a:t>HIGH QUALITY RESULTS!</a:t>
            </a:r>
          </a:p>
          <a:p>
            <a:pPr algn="ctr"/>
            <a:r>
              <a:rPr lang="en-US" sz="3600" dirty="0">
                <a:latin typeface="Andalus"/>
                <a:ea typeface="Andalus"/>
                <a:cs typeface="Andalus"/>
              </a:rPr>
              <a:t>  </a:t>
            </a:r>
          </a:p>
          <a:p>
            <a:pPr algn="ctr"/>
            <a:r>
              <a:rPr lang="en-US" sz="3600" dirty="0">
                <a:latin typeface="Andalus"/>
                <a:ea typeface="Andalus"/>
                <a:cs typeface="Andalus"/>
              </a:rPr>
              <a:t>They have an awareness of one’s own learning or thinking process.</a:t>
            </a:r>
          </a:p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057400" y="1219200"/>
            <a:ext cx="5486400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800" dirty="0">
                <a:latin typeface="Andalus"/>
                <a:ea typeface="Andalus"/>
                <a:cs typeface="Andalus"/>
              </a:rPr>
              <a:t>Make the </a:t>
            </a:r>
            <a:r>
              <a:rPr lang="en-US" sz="4800" b="1" u="sng" dirty="0">
                <a:solidFill>
                  <a:srgbClr val="0070C0"/>
                </a:solidFill>
                <a:latin typeface="Andalus"/>
                <a:ea typeface="Andalus"/>
                <a:cs typeface="Andalus"/>
              </a:rPr>
              <a:t>process</a:t>
            </a:r>
            <a:r>
              <a:rPr lang="en-US" sz="4800" dirty="0">
                <a:latin typeface="Andalus"/>
                <a:ea typeface="Andalus"/>
                <a:cs typeface="Andalus"/>
              </a:rPr>
              <a:t> </a:t>
            </a:r>
          </a:p>
          <a:p>
            <a:pPr algn="ctr"/>
            <a:endParaRPr lang="en-US" sz="4800" dirty="0">
              <a:latin typeface="Andalus"/>
              <a:ea typeface="Andalus"/>
              <a:cs typeface="Andalus"/>
            </a:endParaRPr>
          </a:p>
          <a:p>
            <a:pPr algn="ctr"/>
            <a:r>
              <a:rPr lang="en-US" sz="4800" dirty="0">
                <a:latin typeface="Andalus"/>
                <a:ea typeface="Andalus"/>
                <a:cs typeface="Andalus"/>
              </a:rPr>
              <a:t>as important as the </a:t>
            </a:r>
            <a:r>
              <a:rPr lang="en-US" sz="4800" b="1" u="sng" dirty="0">
                <a:solidFill>
                  <a:srgbClr val="0070C0"/>
                </a:solidFill>
                <a:latin typeface="Andalus"/>
                <a:ea typeface="Andalus"/>
                <a:cs typeface="Andalus"/>
              </a:rPr>
              <a:t>product</a:t>
            </a:r>
            <a:r>
              <a:rPr lang="en-US" sz="4800" dirty="0">
                <a:latin typeface="Andalus"/>
                <a:ea typeface="Andalus"/>
                <a:cs typeface="Andalus"/>
              </a:rPr>
              <a:t>.</a:t>
            </a:r>
          </a:p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TextBox 2"/>
          <p:cNvSpPr txBox="1">
            <a:spLocks noChangeArrowheads="1"/>
          </p:cNvSpPr>
          <p:nvPr/>
        </p:nvSpPr>
        <p:spPr bwMode="auto">
          <a:xfrm>
            <a:off x="1905000" y="1219200"/>
            <a:ext cx="5486400" cy="338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7200" dirty="0">
                <a:latin typeface="Andalus"/>
                <a:ea typeface="Andalus"/>
                <a:cs typeface="Andalus"/>
              </a:rPr>
              <a:t>Information is </a:t>
            </a:r>
            <a:r>
              <a:rPr lang="en-US" sz="7200" b="1" dirty="0">
                <a:latin typeface="Andalus"/>
                <a:ea typeface="Andalus"/>
                <a:cs typeface="Andalus"/>
              </a:rPr>
              <a:t>NOT</a:t>
            </a:r>
            <a:r>
              <a:rPr lang="en-US" sz="7200" dirty="0">
                <a:latin typeface="Andalus"/>
                <a:ea typeface="Andalus"/>
                <a:cs typeface="Andalus"/>
              </a:rPr>
              <a:t> knowledge!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219</Words>
  <Application>Microsoft Office PowerPoint</Application>
  <PresentationFormat>On-screen Show (4:3)</PresentationFormat>
  <Paragraphs>35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trimblej</dc:creator>
  <cp:lastModifiedBy>trimblej</cp:lastModifiedBy>
  <cp:revision>7</cp:revision>
  <dcterms:created xsi:type="dcterms:W3CDTF">2013-02-14T11:15:53Z</dcterms:created>
  <dcterms:modified xsi:type="dcterms:W3CDTF">2013-02-19T02:34:53Z</dcterms:modified>
</cp:coreProperties>
</file>